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69" r:id="rId2"/>
    <p:sldId id="256" r:id="rId3"/>
    <p:sldId id="257" r:id="rId4"/>
    <p:sldId id="258" r:id="rId5"/>
    <p:sldId id="259" r:id="rId6"/>
    <p:sldId id="260" r:id="rId7"/>
    <p:sldId id="261" r:id="rId8"/>
    <p:sldId id="262" r:id="rId9"/>
    <p:sldId id="263" r:id="rId10"/>
    <p:sldId id="264" r:id="rId11"/>
    <p:sldId id="268"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7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755F15-86E2-4FF8-8AF1-2622DDDF4791}" type="datetimeFigureOut">
              <a:rPr lang="en-US" smtClean="0"/>
              <a:pPr/>
              <a:t>10/14/2020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6CE36B-EAD5-47DD-8D2D-94BEE8A1DDF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D6CE36B-EAD5-47DD-8D2D-94BEE8A1DDF4}" type="slidenum">
              <a:rPr lang="en-IN" smtClean="0"/>
              <a:pPr/>
              <a:t>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10/14/2020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image.slidesharecdn.com/manufacturingindustreis1-180104114306/95/manufacturing-industries-class-10-48-638.jpg?cb=1515859299"/>
          <p:cNvPicPr>
            <a:picLocks noChangeAspect="1" noChangeArrowheads="1"/>
          </p:cNvPicPr>
          <p:nvPr/>
        </p:nvPicPr>
        <p:blipFill>
          <a:blip r:embed="rId2"/>
          <a:srcRect/>
          <a:stretch>
            <a:fillRect/>
          </a:stretch>
        </p:blipFill>
        <p:spPr bwMode="auto">
          <a:xfrm>
            <a:off x="813861" y="690249"/>
            <a:ext cx="7491939" cy="562482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a:ln>
            <a:solidFill>
              <a:schemeClr val="bg2">
                <a:lumMod val="50000"/>
              </a:schemeClr>
            </a:solidFill>
          </a:ln>
        </p:spPr>
        <p:txBody>
          <a:bodyPr>
            <a:normAutofit/>
          </a:bodyPr>
          <a:lstStyle/>
          <a:p>
            <a:pPr algn="ctr"/>
            <a:r>
              <a:rPr lang="en-IN" sz="3200" b="1" dirty="0" smtClean="0"/>
              <a:t>Steps to minimize the environmental degradation caused by industrial development</a:t>
            </a:r>
            <a:endParaRPr lang="en-IN" sz="3200" dirty="0"/>
          </a:p>
        </p:txBody>
      </p:sp>
      <p:sp>
        <p:nvSpPr>
          <p:cNvPr id="3" name="Content Placeholder 2"/>
          <p:cNvSpPr>
            <a:spLocks noGrp="1"/>
          </p:cNvSpPr>
          <p:nvPr>
            <p:ph idx="1"/>
          </p:nvPr>
        </p:nvSpPr>
        <p:spPr>
          <a:xfrm>
            <a:off x="457200" y="2285999"/>
            <a:ext cx="8229600" cy="3581401"/>
          </a:xfrm>
          <a:ln>
            <a:solidFill>
              <a:schemeClr val="tx2">
                <a:lumMod val="75000"/>
                <a:lumOff val="25000"/>
              </a:schemeClr>
            </a:solidFill>
          </a:ln>
        </p:spPr>
        <p:txBody>
          <a:bodyPr>
            <a:normAutofit fontScale="77500" lnSpcReduction="20000"/>
          </a:bodyPr>
          <a:lstStyle/>
          <a:p>
            <a:pPr lvl="0"/>
            <a:r>
              <a:rPr lang="en-IN" dirty="0" smtClean="0"/>
              <a:t>Minimizing the use of water for processing by reusing and recycling in two or more successive stages. </a:t>
            </a:r>
          </a:p>
          <a:p>
            <a:pPr lvl="0"/>
            <a:r>
              <a:rPr lang="en-IN" dirty="0" smtClean="0"/>
              <a:t>Harvesting of rain water to meet domestic and industrial water requirements.</a:t>
            </a:r>
          </a:p>
          <a:p>
            <a:pPr lvl="0"/>
            <a:r>
              <a:rPr lang="en-IN" dirty="0" smtClean="0"/>
              <a:t>Treating hot water and effluents before releasing them into rivers and ponds.</a:t>
            </a:r>
          </a:p>
          <a:p>
            <a:pPr lvl="0"/>
            <a:r>
              <a:rPr lang="en-IN" dirty="0" smtClean="0"/>
              <a:t>Particulate matter in the air can be reduced by fitting smoke to factories with electrostatic precipitators, fabric filters, scrubbers and inertial separators. Smoke can be reduced by using oil or gas instead of coal in factories.</a:t>
            </a:r>
          </a:p>
          <a:p>
            <a:pPr lvl="0"/>
            <a:r>
              <a:rPr lang="en-IN" dirty="0" smtClean="0"/>
              <a:t>Machinery and equipments can be fitted with silencers to prevent noise pollution.</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lidesharecdn.com/manufacturingindustreis1-180104114306/95/manufacturing-industries-class-10-54-638.jpg?cb=1515859299"/>
          <p:cNvPicPr>
            <a:picLocks noChangeAspect="1" noChangeArrowheads="1"/>
          </p:cNvPicPr>
          <p:nvPr/>
        </p:nvPicPr>
        <p:blipFill>
          <a:blip r:embed="rId2"/>
          <a:srcRect/>
          <a:stretch>
            <a:fillRect/>
          </a:stretch>
        </p:blipFill>
        <p:spPr bwMode="auto">
          <a:xfrm>
            <a:off x="1143000" y="823419"/>
            <a:ext cx="7162800" cy="520608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447800"/>
          </a:xfrm>
        </p:spPr>
        <p:txBody>
          <a:bodyPr>
            <a:noAutofit/>
          </a:bodyPr>
          <a:lstStyle/>
          <a:p>
            <a:pPr algn="ctr"/>
            <a:r>
              <a:rPr lang="en-IN" sz="2400" b="1" dirty="0" smtClean="0"/>
              <a:t>Pro-active approach adopted by the National Thermal Power Corporation (NTPC) for preserving the natural environment and resources</a:t>
            </a:r>
            <a:endParaRPr lang="en-IN" sz="2400" dirty="0"/>
          </a:p>
        </p:txBody>
      </p:sp>
      <p:sp>
        <p:nvSpPr>
          <p:cNvPr id="3" name="Content Placeholder 2"/>
          <p:cNvSpPr>
            <a:spLocks noGrp="1"/>
          </p:cNvSpPr>
          <p:nvPr>
            <p:ph idx="1"/>
          </p:nvPr>
        </p:nvSpPr>
        <p:spPr>
          <a:xfrm>
            <a:off x="457200" y="1905001"/>
            <a:ext cx="8229600" cy="3962400"/>
          </a:xfrm>
        </p:spPr>
        <p:txBody>
          <a:bodyPr>
            <a:noAutofit/>
          </a:bodyPr>
          <a:lstStyle/>
          <a:p>
            <a:pPr lvl="0"/>
            <a:r>
              <a:rPr lang="en-IN" sz="2000" dirty="0" smtClean="0"/>
              <a:t>Optimum utilization and up-gradation of equipment by adopting latest techniques.</a:t>
            </a:r>
          </a:p>
          <a:p>
            <a:pPr lvl="0"/>
            <a:r>
              <a:rPr lang="en-IN" sz="2000" dirty="0" smtClean="0"/>
              <a:t>Minimizing waste generation by maximising ash utilization.</a:t>
            </a:r>
          </a:p>
          <a:p>
            <a:pPr lvl="0"/>
            <a:r>
              <a:rPr lang="en-IN" sz="2000" dirty="0" smtClean="0"/>
              <a:t>Providing green belts for nurturing ecological balance.</a:t>
            </a:r>
          </a:p>
          <a:p>
            <a:pPr lvl="0"/>
            <a:r>
              <a:rPr lang="en-IN" sz="2000" dirty="0" smtClean="0"/>
              <a:t>Reducing environmental pollution through ash pond management, ash water recycling system and liquid waste management.</a:t>
            </a:r>
          </a:p>
          <a:p>
            <a:pPr lvl="0"/>
            <a:r>
              <a:rPr lang="en-IN" sz="2000" dirty="0" smtClean="0"/>
              <a:t>Ecological monitoring, reviews and online data base management for all its power stations.</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old Bohemian Feather on Rustic Wood Thank You Classic Round Sticker by CyanSkyDesign on #Zazzle • #thankyou #marketing #boutique #packaging"/>
          <p:cNvPicPr/>
          <p:nvPr/>
        </p:nvPicPr>
        <p:blipFill>
          <a:blip r:embed="rId2"/>
          <a:srcRect/>
          <a:stretch>
            <a:fillRect/>
          </a:stretch>
        </p:blipFill>
        <p:spPr bwMode="auto">
          <a:xfrm>
            <a:off x="1295400" y="1600200"/>
            <a:ext cx="5791200" cy="1971304"/>
          </a:xfrm>
          <a:prstGeom prst="rect">
            <a:avLst/>
          </a:prstGeom>
          <a:noFill/>
          <a:ln w="9525">
            <a:noFill/>
            <a:miter lim="800000"/>
            <a:headEnd/>
            <a:tailEnd/>
          </a:ln>
        </p:spPr>
      </p:pic>
      <p:sp>
        <p:nvSpPr>
          <p:cNvPr id="3" name="TextBox 2"/>
          <p:cNvSpPr txBox="1"/>
          <p:nvPr/>
        </p:nvSpPr>
        <p:spPr>
          <a:xfrm>
            <a:off x="6096000" y="4191000"/>
            <a:ext cx="2018951" cy="646331"/>
          </a:xfrm>
          <a:prstGeom prst="rect">
            <a:avLst/>
          </a:prstGeom>
          <a:noFill/>
          <a:ln>
            <a:solidFill>
              <a:schemeClr val="accent5">
                <a:lumMod val="60000"/>
                <a:lumOff val="40000"/>
              </a:schemeClr>
            </a:solidFill>
          </a:ln>
        </p:spPr>
        <p:txBody>
          <a:bodyPr wrap="none" rtlCol="0">
            <a:spAutoFit/>
          </a:bodyPr>
          <a:lstStyle/>
          <a:p>
            <a:r>
              <a:rPr lang="en-IN" dirty="0" smtClean="0">
                <a:latin typeface="Brush Script MT" pitchFamily="66" charset="0"/>
              </a:rPr>
              <a:t>Nancy George</a:t>
            </a:r>
          </a:p>
          <a:p>
            <a:r>
              <a:rPr lang="en-IN" dirty="0" smtClean="0">
                <a:latin typeface="Brush Script MT" pitchFamily="66" charset="0"/>
              </a:rPr>
              <a:t>          AECS Mysore</a:t>
            </a:r>
            <a:endParaRPr lang="en-IN" dirty="0">
              <a:latin typeface="Brush Script MT"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Industrial Pollution and Environmental Degradation</a:t>
            </a:r>
            <a:endParaRPr lang="en-IN" dirty="0"/>
          </a:p>
        </p:txBody>
      </p:sp>
      <p:sp>
        <p:nvSpPr>
          <p:cNvPr id="3" name="Content Placeholder 2"/>
          <p:cNvSpPr>
            <a:spLocks noGrp="1"/>
          </p:cNvSpPr>
          <p:nvPr>
            <p:ph idx="1"/>
          </p:nvPr>
        </p:nvSpPr>
        <p:spPr>
          <a:xfrm>
            <a:off x="304800" y="381000"/>
            <a:ext cx="8534400" cy="6172200"/>
          </a:xfrm>
          <a:solidFill>
            <a:schemeClr val="tx1">
              <a:lumMod val="65000"/>
              <a:lumOff val="35000"/>
            </a:schemeClr>
          </a:solidFill>
        </p:spPr>
        <p:txBody>
          <a:bodyPr/>
          <a:lstStyle/>
          <a:p>
            <a:pPr>
              <a:buNone/>
            </a:pPr>
            <a:r>
              <a:rPr lang="en-IN" dirty="0" smtClean="0"/>
              <a:t>			    </a:t>
            </a:r>
            <a:r>
              <a:rPr lang="en-IN" sz="4000" dirty="0" smtClean="0">
                <a:solidFill>
                  <a:schemeClr val="accent2">
                    <a:lumMod val="20000"/>
                    <a:lumOff val="80000"/>
                  </a:schemeClr>
                </a:solidFill>
              </a:rPr>
              <a:t>Types of Pollution</a:t>
            </a:r>
          </a:p>
          <a:p>
            <a:pPr>
              <a:buNone/>
            </a:pPr>
            <a:endParaRPr lang="en-IN" dirty="0"/>
          </a:p>
        </p:txBody>
      </p:sp>
      <p:cxnSp>
        <p:nvCxnSpPr>
          <p:cNvPr id="5" name="Straight Connector 4"/>
          <p:cNvCxnSpPr/>
          <p:nvPr/>
        </p:nvCxnSpPr>
        <p:spPr>
          <a:xfrm flipV="1">
            <a:off x="1371600" y="1752600"/>
            <a:ext cx="6324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9" idx="0"/>
          </p:cNvCxnSpPr>
          <p:nvPr/>
        </p:nvCxnSpPr>
        <p:spPr>
          <a:xfrm rot="5400000">
            <a:off x="723900" y="2476500"/>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581150" y="3067050"/>
            <a:ext cx="25146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686300" y="3009900"/>
            <a:ext cx="2514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25" idx="0"/>
          </p:cNvCxnSpPr>
          <p:nvPr/>
        </p:nvCxnSpPr>
        <p:spPr>
          <a:xfrm rot="5400000">
            <a:off x="7087394" y="2361406"/>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619500" y="23241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81000" y="3124200"/>
            <a:ext cx="1981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t>Air</a:t>
            </a:r>
            <a:endParaRPr lang="en-IN" sz="3200" dirty="0"/>
          </a:p>
        </p:txBody>
      </p:sp>
      <p:sp>
        <p:nvSpPr>
          <p:cNvPr id="24" name="Oval 23"/>
          <p:cNvSpPr/>
          <p:nvPr/>
        </p:nvSpPr>
        <p:spPr>
          <a:xfrm>
            <a:off x="3124200" y="2971800"/>
            <a:ext cx="2133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b="1" dirty="0" smtClean="0"/>
              <a:t>Water</a:t>
            </a:r>
            <a:endParaRPr lang="en-IN" sz="2800" dirty="0"/>
          </a:p>
        </p:txBody>
      </p:sp>
      <p:sp>
        <p:nvSpPr>
          <p:cNvPr id="25" name="Oval 24"/>
          <p:cNvSpPr/>
          <p:nvPr/>
        </p:nvSpPr>
        <p:spPr>
          <a:xfrm>
            <a:off x="6781800" y="2971800"/>
            <a:ext cx="18288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Noise</a:t>
            </a:r>
            <a:endParaRPr lang="en-IN" sz="2400" dirty="0"/>
          </a:p>
        </p:txBody>
      </p:sp>
      <p:sp>
        <p:nvSpPr>
          <p:cNvPr id="30" name="Oval 29"/>
          <p:cNvSpPr/>
          <p:nvPr/>
        </p:nvSpPr>
        <p:spPr>
          <a:xfrm>
            <a:off x="1600200" y="4343400"/>
            <a:ext cx="23622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t>Land</a:t>
            </a:r>
            <a:endParaRPr lang="en-IN" sz="3200" dirty="0"/>
          </a:p>
        </p:txBody>
      </p:sp>
      <p:sp>
        <p:nvSpPr>
          <p:cNvPr id="31" name="Oval 30"/>
          <p:cNvSpPr/>
          <p:nvPr/>
        </p:nvSpPr>
        <p:spPr>
          <a:xfrm>
            <a:off x="4724400" y="4267200"/>
            <a:ext cx="2514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t>Thermal</a:t>
            </a: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4600" y="685800"/>
            <a:ext cx="3581400" cy="769441"/>
          </a:xfrm>
          <a:prstGeom prst="rect">
            <a:avLst/>
          </a:prstGeom>
          <a:solidFill>
            <a:schemeClr val="tx2">
              <a:lumMod val="25000"/>
              <a:lumOff val="75000"/>
            </a:schemeClr>
          </a:solidFill>
          <a:ln>
            <a:solidFill>
              <a:schemeClr val="bg2">
                <a:lumMod val="50000"/>
              </a:schemeClr>
            </a:solidFill>
          </a:ln>
        </p:spPr>
        <p:txBody>
          <a:bodyPr wrap="square">
            <a:spAutoFit/>
          </a:bodyPr>
          <a:lstStyle/>
          <a:p>
            <a:r>
              <a:rPr lang="en-IN" sz="4400" b="1" dirty="0" smtClean="0">
                <a:solidFill>
                  <a:schemeClr val="tx2">
                    <a:lumMod val="75000"/>
                  </a:schemeClr>
                </a:solidFill>
              </a:rPr>
              <a:t>Air Pollution</a:t>
            </a:r>
            <a:endParaRPr lang="en-IN" sz="4400" dirty="0">
              <a:solidFill>
                <a:schemeClr val="tx2">
                  <a:lumMod val="75000"/>
                </a:schemeClr>
              </a:solidFill>
            </a:endParaRPr>
          </a:p>
        </p:txBody>
      </p:sp>
      <p:sp>
        <p:nvSpPr>
          <p:cNvPr id="4" name="Rectangle 3"/>
          <p:cNvSpPr/>
          <p:nvPr/>
        </p:nvSpPr>
        <p:spPr>
          <a:xfrm>
            <a:off x="533400" y="1905001"/>
            <a:ext cx="4267200" cy="3785652"/>
          </a:xfrm>
          <a:prstGeom prst="rect">
            <a:avLst/>
          </a:prstGeom>
          <a:solidFill>
            <a:schemeClr val="tx2">
              <a:lumMod val="25000"/>
              <a:lumOff val="75000"/>
            </a:schemeClr>
          </a:solidFill>
          <a:ln>
            <a:solidFill>
              <a:schemeClr val="tx1">
                <a:lumMod val="65000"/>
                <a:lumOff val="35000"/>
              </a:schemeClr>
            </a:solidFill>
          </a:ln>
        </p:spPr>
        <p:txBody>
          <a:bodyPr wrap="square">
            <a:spAutoFit/>
          </a:bodyPr>
          <a:lstStyle/>
          <a:p>
            <a:pPr>
              <a:buFont typeface="Arial" pitchFamily="34" charset="0"/>
              <a:buChar char="•"/>
            </a:pPr>
            <a:endParaRPr lang="en-IN" sz="2000" dirty="0" smtClean="0"/>
          </a:p>
          <a:p>
            <a:pPr>
              <a:buFont typeface="Arial" pitchFamily="34" charset="0"/>
              <a:buChar char="•"/>
            </a:pPr>
            <a:r>
              <a:rPr lang="en-IN" sz="2000" dirty="0" smtClean="0"/>
              <a:t>Smoke </a:t>
            </a:r>
            <a:r>
              <a:rPr lang="en-IN" sz="2000" dirty="0" smtClean="0"/>
              <a:t>emitted by chemical and paper    factories, brick kilns, refineries and smelting plants, and burning of fossil fuels in factories that ignore pollution norms.</a:t>
            </a:r>
          </a:p>
          <a:p>
            <a:pPr>
              <a:buFont typeface="Arial" pitchFamily="34" charset="0"/>
              <a:buChar char="•"/>
            </a:pPr>
            <a:endParaRPr lang="en-IN" sz="2000" dirty="0" smtClean="0"/>
          </a:p>
          <a:p>
            <a:pPr>
              <a:buFont typeface="Arial" pitchFamily="34" charset="0"/>
              <a:buChar char="•"/>
            </a:pPr>
            <a:endParaRPr lang="en-IN" sz="2000" dirty="0" smtClean="0"/>
          </a:p>
          <a:p>
            <a:pPr>
              <a:buFont typeface="Arial" pitchFamily="34" charset="0"/>
              <a:buChar char="•"/>
            </a:pPr>
            <a:r>
              <a:rPr lang="en-IN" sz="2000" dirty="0" smtClean="0"/>
              <a:t> Air-borne particulate materials contain both solid and liquid particles like dust, sprays, mist and smoke.</a:t>
            </a:r>
            <a:endParaRPr lang="en-IN" sz="2000" dirty="0"/>
          </a:p>
        </p:txBody>
      </p:sp>
      <p:pic>
        <p:nvPicPr>
          <p:cNvPr id="5" name="Picture 4" descr="photography of white smoke"/>
          <p:cNvPicPr/>
          <p:nvPr/>
        </p:nvPicPr>
        <p:blipFill>
          <a:blip r:embed="rId2" cstate="print"/>
          <a:srcRect/>
          <a:stretch>
            <a:fillRect/>
          </a:stretch>
        </p:blipFill>
        <p:spPr bwMode="auto">
          <a:xfrm>
            <a:off x="5029200" y="1905000"/>
            <a:ext cx="2895600" cy="1219200"/>
          </a:xfrm>
          <a:prstGeom prst="rect">
            <a:avLst/>
          </a:prstGeom>
          <a:noFill/>
          <a:ln w="9525">
            <a:solidFill>
              <a:schemeClr val="tx1">
                <a:lumMod val="50000"/>
                <a:lumOff val="50000"/>
              </a:schemeClr>
            </a:solidFill>
            <a:miter lim="800000"/>
            <a:headEnd/>
            <a:tailEnd/>
          </a:ln>
        </p:spPr>
      </p:pic>
      <p:pic>
        <p:nvPicPr>
          <p:cNvPr id="6" name="Picture 5" descr="https://images.unsplash.com/photo-1585495606906-e2fe939b2ee4?ixlib=rb-1.2.1&amp;w=1000&amp;q=80"/>
          <p:cNvPicPr/>
          <p:nvPr/>
        </p:nvPicPr>
        <p:blipFill>
          <a:blip r:embed="rId3" cstate="print"/>
          <a:srcRect/>
          <a:stretch>
            <a:fillRect/>
          </a:stretch>
        </p:blipFill>
        <p:spPr bwMode="auto">
          <a:xfrm>
            <a:off x="5029200" y="3124200"/>
            <a:ext cx="2895600" cy="1447801"/>
          </a:xfrm>
          <a:prstGeom prst="rect">
            <a:avLst/>
          </a:prstGeom>
          <a:noFill/>
          <a:ln w="9525">
            <a:solidFill>
              <a:schemeClr val="tx1">
                <a:lumMod val="50000"/>
                <a:lumOff val="50000"/>
              </a:schemeClr>
            </a:solidFill>
            <a:miter lim="800000"/>
            <a:headEnd/>
            <a:tailEnd/>
          </a:ln>
        </p:spPr>
      </p:pic>
      <p:pic>
        <p:nvPicPr>
          <p:cNvPr id="7" name="Picture 6" descr="white and green factory building near body of water during daytime"/>
          <p:cNvPicPr/>
          <p:nvPr/>
        </p:nvPicPr>
        <p:blipFill>
          <a:blip r:embed="rId4" cstate="print"/>
          <a:srcRect/>
          <a:stretch>
            <a:fillRect/>
          </a:stretch>
        </p:blipFill>
        <p:spPr bwMode="auto">
          <a:xfrm>
            <a:off x="5029200" y="4572000"/>
            <a:ext cx="2895600" cy="1447800"/>
          </a:xfrm>
          <a:prstGeom prst="rect">
            <a:avLst/>
          </a:prstGeom>
          <a:noFill/>
          <a:ln w="9525">
            <a:solidFill>
              <a:schemeClr val="tx1">
                <a:lumMod val="50000"/>
                <a:lumOff val="50000"/>
              </a:schemeClr>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838200"/>
            <a:ext cx="4495800" cy="685800"/>
          </a:xfrm>
          <a:solidFill>
            <a:schemeClr val="accent3">
              <a:lumMod val="40000"/>
              <a:lumOff val="60000"/>
            </a:schemeClr>
          </a:solidFill>
          <a:ln>
            <a:solidFill>
              <a:schemeClr val="tx1">
                <a:lumMod val="95000"/>
                <a:lumOff val="5000"/>
              </a:schemeClr>
            </a:solidFill>
          </a:ln>
        </p:spPr>
        <p:txBody>
          <a:bodyPr>
            <a:normAutofit fontScale="90000"/>
          </a:bodyPr>
          <a:lstStyle/>
          <a:p>
            <a:pPr algn="ctr"/>
            <a:r>
              <a:rPr lang="en-IN" b="1" dirty="0" smtClean="0">
                <a:solidFill>
                  <a:srgbClr val="0070C0"/>
                </a:solidFill>
              </a:rPr>
              <a:t>Water pollution</a:t>
            </a:r>
            <a:endParaRPr lang="en-IN" dirty="0">
              <a:solidFill>
                <a:srgbClr val="0070C0"/>
              </a:solidFill>
            </a:endParaRPr>
          </a:p>
        </p:txBody>
      </p:sp>
      <p:sp>
        <p:nvSpPr>
          <p:cNvPr id="3" name="Content Placeholder 2"/>
          <p:cNvSpPr>
            <a:spLocks noGrp="1"/>
          </p:cNvSpPr>
          <p:nvPr>
            <p:ph idx="1"/>
          </p:nvPr>
        </p:nvSpPr>
        <p:spPr>
          <a:xfrm>
            <a:off x="609600" y="1752600"/>
            <a:ext cx="4221480" cy="3657600"/>
          </a:xfrm>
          <a:ln>
            <a:solidFill>
              <a:schemeClr val="tx1">
                <a:lumMod val="85000"/>
                <a:lumOff val="15000"/>
              </a:schemeClr>
            </a:solidFill>
          </a:ln>
        </p:spPr>
        <p:txBody>
          <a:bodyPr>
            <a:normAutofit fontScale="85000" lnSpcReduction="20000"/>
          </a:bodyPr>
          <a:lstStyle/>
          <a:p>
            <a:r>
              <a:rPr lang="en-IN" dirty="0" smtClean="0">
                <a:latin typeface="Arial Narrow" pitchFamily="34" charset="0"/>
                <a:ea typeface="Batang" pitchFamily="18" charset="-127"/>
              </a:rPr>
              <a:t>Major water pollutants are dyes, detergents, acids and salts.</a:t>
            </a:r>
          </a:p>
          <a:p>
            <a:r>
              <a:rPr lang="en-IN" dirty="0" smtClean="0">
                <a:latin typeface="Arial Narrow" pitchFamily="34" charset="0"/>
                <a:ea typeface="Batang" pitchFamily="18" charset="-127"/>
              </a:rPr>
              <a:t> Heavy metals like lead and mercury, pesticides and fertilizers and synthetic chemicals with carbon, plastics and rubber, etc. discharged into the water bodies without treatment pollute these water bodies.</a:t>
            </a:r>
            <a:endParaRPr lang="en-IN" dirty="0">
              <a:latin typeface="Arial Narrow" pitchFamily="34" charset="0"/>
              <a:ea typeface="Batang" pitchFamily="18" charset="-127"/>
            </a:endParaRPr>
          </a:p>
        </p:txBody>
      </p:sp>
      <p:pic>
        <p:nvPicPr>
          <p:cNvPr id="4" name="Picture 3" descr="https://media2.picsearch.com/is?N18YHW9dDCINMsAYAvXlUxhQ2k2yPYiYmKIyZD5vVIA&amp;height=202"/>
          <p:cNvPicPr/>
          <p:nvPr/>
        </p:nvPicPr>
        <p:blipFill>
          <a:blip r:embed="rId2"/>
          <a:srcRect/>
          <a:stretch>
            <a:fillRect/>
          </a:stretch>
        </p:blipFill>
        <p:spPr bwMode="auto">
          <a:xfrm>
            <a:off x="4876800" y="1752600"/>
            <a:ext cx="3276600" cy="1066800"/>
          </a:xfrm>
          <a:prstGeom prst="rect">
            <a:avLst/>
          </a:prstGeom>
          <a:noFill/>
          <a:ln w="9525">
            <a:solidFill>
              <a:schemeClr val="tx1">
                <a:lumMod val="95000"/>
                <a:lumOff val="5000"/>
              </a:schemeClr>
            </a:solidFill>
            <a:miter lim="800000"/>
            <a:headEnd/>
            <a:tailEnd/>
          </a:ln>
        </p:spPr>
      </p:pic>
      <p:pic>
        <p:nvPicPr>
          <p:cNvPr id="5" name="Picture 4" descr="https://media1.picsearch.com/is?9IVpAuMK-4wdS_j5mVmvlvBgPtrAWjj-U5lJGxWT-w0&amp;height=323"/>
          <p:cNvPicPr/>
          <p:nvPr/>
        </p:nvPicPr>
        <p:blipFill>
          <a:blip r:embed="rId3"/>
          <a:srcRect/>
          <a:stretch>
            <a:fillRect/>
          </a:stretch>
        </p:blipFill>
        <p:spPr bwMode="auto">
          <a:xfrm>
            <a:off x="4876800" y="2819400"/>
            <a:ext cx="3276600" cy="1295399"/>
          </a:xfrm>
          <a:prstGeom prst="rect">
            <a:avLst/>
          </a:prstGeom>
          <a:noFill/>
          <a:ln w="9525">
            <a:solidFill>
              <a:schemeClr val="tx1">
                <a:lumMod val="95000"/>
                <a:lumOff val="5000"/>
              </a:schemeClr>
            </a:solidFill>
            <a:miter lim="800000"/>
            <a:headEnd/>
            <a:tailEnd/>
          </a:ln>
        </p:spPr>
      </p:pic>
      <p:pic>
        <p:nvPicPr>
          <p:cNvPr id="6" name="Picture 5" descr="https://media1.picsearch.com/is?2wma27qvyye3ZP8XK9rELKJM9ZaonNZ3h_ceQ7M2S4Q&amp;height=255"/>
          <p:cNvPicPr/>
          <p:nvPr/>
        </p:nvPicPr>
        <p:blipFill>
          <a:blip r:embed="rId4"/>
          <a:srcRect/>
          <a:stretch>
            <a:fillRect/>
          </a:stretch>
        </p:blipFill>
        <p:spPr bwMode="auto">
          <a:xfrm>
            <a:off x="4876800" y="4114800"/>
            <a:ext cx="3276600" cy="1295399"/>
          </a:xfrm>
          <a:prstGeom prst="rect">
            <a:avLst/>
          </a:prstGeom>
          <a:noFill/>
          <a:ln w="9525">
            <a:solidFill>
              <a:schemeClr val="tx1">
                <a:lumMod val="95000"/>
                <a:lumOff val="5000"/>
              </a:schemeClr>
            </a:solid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5029200" cy="685800"/>
          </a:xfrm>
          <a:ln>
            <a:solidFill>
              <a:schemeClr val="bg2">
                <a:lumMod val="25000"/>
              </a:schemeClr>
            </a:solidFill>
          </a:ln>
        </p:spPr>
        <p:txBody>
          <a:bodyPr>
            <a:normAutofit fontScale="90000"/>
          </a:bodyPr>
          <a:lstStyle/>
          <a:p>
            <a:pPr algn="ctr"/>
            <a:r>
              <a:rPr lang="en-IN" b="1" dirty="0" smtClean="0"/>
              <a:t>Noise pollution</a:t>
            </a:r>
            <a:endParaRPr lang="en-IN" dirty="0"/>
          </a:p>
        </p:txBody>
      </p:sp>
      <p:sp>
        <p:nvSpPr>
          <p:cNvPr id="3" name="Content Placeholder 2"/>
          <p:cNvSpPr>
            <a:spLocks noGrp="1"/>
          </p:cNvSpPr>
          <p:nvPr>
            <p:ph idx="1"/>
          </p:nvPr>
        </p:nvSpPr>
        <p:spPr>
          <a:xfrm>
            <a:off x="609600" y="1524001"/>
            <a:ext cx="3886200" cy="4114799"/>
          </a:xfrm>
          <a:ln>
            <a:solidFill>
              <a:schemeClr val="bg2">
                <a:lumMod val="50000"/>
              </a:schemeClr>
            </a:solidFill>
          </a:ln>
        </p:spPr>
        <p:txBody>
          <a:bodyPr>
            <a:normAutofit fontScale="70000" lnSpcReduction="20000"/>
          </a:bodyPr>
          <a:lstStyle/>
          <a:p>
            <a:pPr lvl="0"/>
            <a:r>
              <a:rPr lang="en-IN" sz="3600" dirty="0" smtClean="0"/>
              <a:t>The generators, compressors, machines, furnaces, looms, exhaust fans, etc. used by industries create a lot of noise. </a:t>
            </a:r>
          </a:p>
          <a:p>
            <a:pPr lvl="0"/>
            <a:r>
              <a:rPr lang="en-IN" sz="3600" dirty="0" smtClean="0"/>
              <a:t>Noise can raise blood pressure and can have physiological effects as well.</a:t>
            </a:r>
            <a:endParaRPr lang="en-IN" sz="3600" dirty="0"/>
          </a:p>
        </p:txBody>
      </p:sp>
      <p:pic>
        <p:nvPicPr>
          <p:cNvPr id="4" name="Picture 3" descr="https://media3.picsearch.com/is?KWQ4mCaJFrkbes89bNlpfKe28e6ucz2jIi6zE6l38ds&amp;height=280"/>
          <p:cNvPicPr/>
          <p:nvPr/>
        </p:nvPicPr>
        <p:blipFill>
          <a:blip r:embed="rId3"/>
          <a:srcRect/>
          <a:stretch>
            <a:fillRect/>
          </a:stretch>
        </p:blipFill>
        <p:spPr bwMode="auto">
          <a:xfrm>
            <a:off x="4953000" y="1676400"/>
            <a:ext cx="3200400" cy="1389413"/>
          </a:xfrm>
          <a:prstGeom prst="rect">
            <a:avLst/>
          </a:prstGeom>
          <a:noFill/>
          <a:ln w="9525">
            <a:solidFill>
              <a:schemeClr val="bg2">
                <a:lumMod val="25000"/>
              </a:schemeClr>
            </a:solidFill>
            <a:miter lim="800000"/>
            <a:headEnd/>
            <a:tailEnd/>
          </a:ln>
        </p:spPr>
      </p:pic>
      <p:pic>
        <p:nvPicPr>
          <p:cNvPr id="5" name="Picture 4" descr="https://media2.picsearch.com/is?8ne66C5RdkWHVxC00SxxdlBkBU7KDQ58mRPwZdRt-5c&amp;height=228"/>
          <p:cNvPicPr/>
          <p:nvPr/>
        </p:nvPicPr>
        <p:blipFill>
          <a:blip r:embed="rId4"/>
          <a:srcRect/>
          <a:stretch>
            <a:fillRect/>
          </a:stretch>
        </p:blipFill>
        <p:spPr bwMode="auto">
          <a:xfrm rot="10800000" flipH="1" flipV="1">
            <a:off x="4953000" y="4495800"/>
            <a:ext cx="3200400" cy="1128156"/>
          </a:xfrm>
          <a:prstGeom prst="rect">
            <a:avLst/>
          </a:prstGeom>
          <a:noFill/>
          <a:ln w="9525">
            <a:solidFill>
              <a:schemeClr val="tx2">
                <a:lumMod val="75000"/>
                <a:lumOff val="25000"/>
              </a:schemeClr>
            </a:solidFill>
            <a:miter lim="800000"/>
            <a:headEnd/>
            <a:tailEnd/>
          </a:ln>
        </p:spPr>
      </p:pic>
      <p:pic>
        <p:nvPicPr>
          <p:cNvPr id="6" name="Picture 5" descr="https://media3.picsearch.com/is?nJK4o2YPs6n44lqfpGKM5QVH67QN3DYXl-6v2hyHhqU&amp;height=240"/>
          <p:cNvPicPr/>
          <p:nvPr/>
        </p:nvPicPr>
        <p:blipFill>
          <a:blip r:embed="rId5"/>
          <a:srcRect/>
          <a:stretch>
            <a:fillRect/>
          </a:stretch>
        </p:blipFill>
        <p:spPr bwMode="auto">
          <a:xfrm>
            <a:off x="4953000" y="3048000"/>
            <a:ext cx="3200400" cy="1447800"/>
          </a:xfrm>
          <a:prstGeom prst="rect">
            <a:avLst/>
          </a:prstGeom>
          <a:noFill/>
          <a:ln w="9525">
            <a:solidFill>
              <a:schemeClr val="bg2">
                <a:lumMod val="25000"/>
              </a:schemeClr>
            </a:solid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685800"/>
            <a:ext cx="4876800" cy="762000"/>
          </a:xfrm>
          <a:ln>
            <a:solidFill>
              <a:schemeClr val="bg2">
                <a:lumMod val="10000"/>
              </a:schemeClr>
            </a:solidFill>
          </a:ln>
        </p:spPr>
        <p:txBody>
          <a:bodyPr>
            <a:normAutofit/>
          </a:bodyPr>
          <a:lstStyle/>
          <a:p>
            <a:pPr algn="ctr"/>
            <a:r>
              <a:rPr lang="en-IN" b="1" dirty="0" smtClean="0"/>
              <a:t>Land pollution</a:t>
            </a:r>
            <a:endParaRPr lang="en-IN" dirty="0"/>
          </a:p>
        </p:txBody>
      </p:sp>
      <p:sp>
        <p:nvSpPr>
          <p:cNvPr id="3" name="Content Placeholder 2"/>
          <p:cNvSpPr>
            <a:spLocks noGrp="1"/>
          </p:cNvSpPr>
          <p:nvPr>
            <p:ph idx="1"/>
          </p:nvPr>
        </p:nvSpPr>
        <p:spPr>
          <a:xfrm>
            <a:off x="533400" y="1752600"/>
            <a:ext cx="3810000" cy="3581400"/>
          </a:xfrm>
          <a:ln>
            <a:solidFill>
              <a:schemeClr val="bg2">
                <a:lumMod val="25000"/>
              </a:schemeClr>
            </a:solidFill>
          </a:ln>
        </p:spPr>
        <p:txBody>
          <a:bodyPr>
            <a:normAutofit fontScale="70000" lnSpcReduction="20000"/>
          </a:bodyPr>
          <a:lstStyle/>
          <a:p>
            <a:pPr lvl="0"/>
            <a:r>
              <a:rPr lang="en-IN" sz="3600" dirty="0" smtClean="0"/>
              <a:t>Land and water pollution are closely related. </a:t>
            </a:r>
          </a:p>
          <a:p>
            <a:pPr lvl="0"/>
            <a:r>
              <a:rPr lang="en-IN" sz="3600" dirty="0" smtClean="0"/>
              <a:t>Dumping of industrial wastes especially glass, harmful chemicals, industrial effluents, packing, salts and garbage into the soil.</a:t>
            </a:r>
            <a:endParaRPr lang="en-IN" sz="3600" dirty="0"/>
          </a:p>
        </p:txBody>
      </p:sp>
      <p:pic>
        <p:nvPicPr>
          <p:cNvPr id="4" name="Picture 3" descr="https://media4.picsearch.com/is?22T75txetdqARRxUeiavrPRTXy0irHcaIrBqauoyXb8&amp;height=341"/>
          <p:cNvPicPr/>
          <p:nvPr/>
        </p:nvPicPr>
        <p:blipFill>
          <a:blip r:embed="rId2"/>
          <a:srcRect/>
          <a:stretch>
            <a:fillRect/>
          </a:stretch>
        </p:blipFill>
        <p:spPr bwMode="auto">
          <a:xfrm>
            <a:off x="4648200" y="1752601"/>
            <a:ext cx="3810000" cy="1066800"/>
          </a:xfrm>
          <a:prstGeom prst="rect">
            <a:avLst/>
          </a:prstGeom>
          <a:noFill/>
          <a:ln w="9525">
            <a:solidFill>
              <a:schemeClr val="bg2">
                <a:lumMod val="25000"/>
              </a:schemeClr>
            </a:solidFill>
            <a:miter lim="800000"/>
            <a:headEnd/>
            <a:tailEnd/>
          </a:ln>
        </p:spPr>
      </p:pic>
      <p:pic>
        <p:nvPicPr>
          <p:cNvPr id="5" name="Picture 4" descr="https://media1.picsearch.com/is?lbdNt2KQKwLPnR__aq4bCIqchwZtYFt2_Z1Ckg6WB6s&amp;height=227"/>
          <p:cNvPicPr/>
          <p:nvPr/>
        </p:nvPicPr>
        <p:blipFill>
          <a:blip r:embed="rId3"/>
          <a:srcRect/>
          <a:stretch>
            <a:fillRect/>
          </a:stretch>
        </p:blipFill>
        <p:spPr bwMode="auto">
          <a:xfrm>
            <a:off x="4648200" y="2819400"/>
            <a:ext cx="3810000" cy="1295400"/>
          </a:xfrm>
          <a:prstGeom prst="rect">
            <a:avLst/>
          </a:prstGeom>
          <a:noFill/>
          <a:ln w="9525">
            <a:solidFill>
              <a:schemeClr val="tx1">
                <a:lumMod val="85000"/>
                <a:lumOff val="15000"/>
              </a:schemeClr>
            </a:solidFill>
            <a:miter lim="800000"/>
            <a:headEnd/>
            <a:tailEnd/>
          </a:ln>
        </p:spPr>
      </p:pic>
      <p:pic>
        <p:nvPicPr>
          <p:cNvPr id="6" name="Picture 5" descr="https://media2.picsearch.com/is?xKozfUCNnbJjmr1m-wr4YqYaeF13w2wSrwm1hmCGHM4&amp;height=148"/>
          <p:cNvPicPr/>
          <p:nvPr/>
        </p:nvPicPr>
        <p:blipFill>
          <a:blip r:embed="rId4"/>
          <a:srcRect/>
          <a:stretch>
            <a:fillRect/>
          </a:stretch>
        </p:blipFill>
        <p:spPr bwMode="auto">
          <a:xfrm>
            <a:off x="4648200" y="4114801"/>
            <a:ext cx="3810000" cy="1219200"/>
          </a:xfrm>
          <a:prstGeom prst="rect">
            <a:avLst/>
          </a:prstGeom>
          <a:noFill/>
          <a:ln w="9525">
            <a:solidFill>
              <a:schemeClr val="tx1">
                <a:lumMod val="85000"/>
                <a:lumOff val="15000"/>
              </a:schemeClr>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90600"/>
            <a:ext cx="4572000" cy="685800"/>
          </a:xfrm>
          <a:ln>
            <a:solidFill>
              <a:schemeClr val="bg2">
                <a:lumMod val="25000"/>
              </a:schemeClr>
            </a:solidFill>
          </a:ln>
        </p:spPr>
        <p:txBody>
          <a:bodyPr>
            <a:normAutofit fontScale="90000"/>
          </a:bodyPr>
          <a:lstStyle/>
          <a:p>
            <a:pPr algn="ctr"/>
            <a:r>
              <a:rPr lang="en-IN" b="1" dirty="0" smtClean="0"/>
              <a:t>Thermal pollution</a:t>
            </a:r>
            <a:endParaRPr lang="en-IN" dirty="0"/>
          </a:p>
        </p:txBody>
      </p:sp>
      <p:sp>
        <p:nvSpPr>
          <p:cNvPr id="3" name="Content Placeholder 2"/>
          <p:cNvSpPr>
            <a:spLocks noGrp="1"/>
          </p:cNvSpPr>
          <p:nvPr>
            <p:ph idx="1"/>
          </p:nvPr>
        </p:nvSpPr>
        <p:spPr>
          <a:xfrm>
            <a:off x="533400" y="2133600"/>
            <a:ext cx="4495800" cy="3657600"/>
          </a:xfrm>
          <a:ln>
            <a:solidFill>
              <a:schemeClr val="bg2">
                <a:lumMod val="50000"/>
              </a:schemeClr>
            </a:solidFill>
          </a:ln>
        </p:spPr>
        <p:txBody>
          <a:bodyPr>
            <a:normAutofit fontScale="85000" lnSpcReduction="20000"/>
          </a:bodyPr>
          <a:lstStyle/>
          <a:p>
            <a:pPr lvl="0"/>
            <a:r>
              <a:rPr lang="en-IN" sz="4000" dirty="0" smtClean="0"/>
              <a:t>Wastes from nuclear power plants, nuclear and weapon production facilities cause cancer and birth defects.</a:t>
            </a:r>
          </a:p>
          <a:p>
            <a:endParaRPr lang="en-IN" dirty="0"/>
          </a:p>
        </p:txBody>
      </p:sp>
      <p:pic>
        <p:nvPicPr>
          <p:cNvPr id="4" name="Picture 3" descr="https://media3.picsearch.com/is?_ZnWvXCb5n50WCa0qNvmFVsZG9UdHdF2nx2uHoDdYFw&amp;height=250"/>
          <p:cNvPicPr/>
          <p:nvPr/>
        </p:nvPicPr>
        <p:blipFill>
          <a:blip r:embed="rId2"/>
          <a:srcRect/>
          <a:stretch>
            <a:fillRect/>
          </a:stretch>
        </p:blipFill>
        <p:spPr bwMode="auto">
          <a:xfrm>
            <a:off x="5257800" y="2133601"/>
            <a:ext cx="3253740" cy="1143000"/>
          </a:xfrm>
          <a:prstGeom prst="rect">
            <a:avLst/>
          </a:prstGeom>
          <a:noFill/>
          <a:ln w="9525">
            <a:solidFill>
              <a:schemeClr val="bg2">
                <a:lumMod val="25000"/>
              </a:schemeClr>
            </a:solidFill>
            <a:miter lim="800000"/>
            <a:headEnd/>
            <a:tailEnd/>
          </a:ln>
        </p:spPr>
      </p:pic>
      <p:pic>
        <p:nvPicPr>
          <p:cNvPr id="5" name="Picture 4" descr="https://media4.picsearch.com/is?KRoubkM_GzheYFYmKS1Y2Fu53Zhmotp5-coWDybqF38&amp;height=133"/>
          <p:cNvPicPr/>
          <p:nvPr/>
        </p:nvPicPr>
        <p:blipFill>
          <a:blip r:embed="rId3"/>
          <a:srcRect/>
          <a:stretch>
            <a:fillRect/>
          </a:stretch>
        </p:blipFill>
        <p:spPr bwMode="auto">
          <a:xfrm>
            <a:off x="5257800" y="3276600"/>
            <a:ext cx="3253740" cy="1270635"/>
          </a:xfrm>
          <a:prstGeom prst="rect">
            <a:avLst/>
          </a:prstGeom>
          <a:noFill/>
          <a:ln w="9525">
            <a:solidFill>
              <a:schemeClr val="bg2">
                <a:lumMod val="25000"/>
              </a:schemeClr>
            </a:solidFill>
            <a:miter lim="800000"/>
            <a:headEnd/>
            <a:tailEnd/>
          </a:ln>
        </p:spPr>
      </p:pic>
      <p:pic>
        <p:nvPicPr>
          <p:cNvPr id="6" name="Picture 5" descr="https://media2.picsearch.com/is?xvtN87KVk8ssBxHh3HJhQDSG-OysljmVQ2RNX1FE_U0&amp;height=230"/>
          <p:cNvPicPr/>
          <p:nvPr/>
        </p:nvPicPr>
        <p:blipFill>
          <a:blip r:embed="rId4"/>
          <a:srcRect/>
          <a:stretch>
            <a:fillRect/>
          </a:stretch>
        </p:blipFill>
        <p:spPr bwMode="auto">
          <a:xfrm>
            <a:off x="5257800" y="4572000"/>
            <a:ext cx="3253740" cy="1219200"/>
          </a:xfrm>
          <a:prstGeom prst="rect">
            <a:avLst/>
          </a:prstGeom>
          <a:noFill/>
          <a:ln w="9525">
            <a:solidFill>
              <a:schemeClr val="tx2">
                <a:lumMod val="75000"/>
                <a:lumOff val="25000"/>
              </a:schemeClr>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848600" cy="1066800"/>
          </a:xfrm>
          <a:ln>
            <a:solidFill>
              <a:schemeClr val="tx1">
                <a:lumMod val="75000"/>
                <a:lumOff val="25000"/>
              </a:schemeClr>
            </a:solidFill>
          </a:ln>
        </p:spPr>
        <p:txBody>
          <a:bodyPr>
            <a:normAutofit fontScale="90000"/>
          </a:bodyPr>
          <a:lstStyle/>
          <a:p>
            <a:r>
              <a:rPr lang="en-IN" b="1" dirty="0" smtClean="0"/>
              <a:t>Measures to Control Air Pollution</a:t>
            </a:r>
            <a:endParaRPr lang="en-IN" dirty="0"/>
          </a:p>
        </p:txBody>
      </p:sp>
      <p:sp>
        <p:nvSpPr>
          <p:cNvPr id="3" name="Content Placeholder 2"/>
          <p:cNvSpPr>
            <a:spLocks noGrp="1"/>
          </p:cNvSpPr>
          <p:nvPr>
            <p:ph idx="1"/>
          </p:nvPr>
        </p:nvSpPr>
        <p:spPr>
          <a:xfrm>
            <a:off x="685800" y="1905000"/>
            <a:ext cx="7848600" cy="3657600"/>
          </a:xfrm>
          <a:ln>
            <a:solidFill>
              <a:schemeClr val="bg2">
                <a:lumMod val="25000"/>
              </a:schemeClr>
            </a:solidFill>
          </a:ln>
        </p:spPr>
        <p:txBody>
          <a:bodyPr>
            <a:normAutofit fontScale="92500"/>
          </a:bodyPr>
          <a:lstStyle/>
          <a:p>
            <a:pPr lvl="0"/>
            <a:r>
              <a:rPr lang="en-IN" dirty="0" smtClean="0"/>
              <a:t>Particulate matter in the air can be reduced by fitting smoke stacks to factories with fabric filters, electrostatic precipitators etc.</a:t>
            </a:r>
          </a:p>
          <a:p>
            <a:pPr lvl="0"/>
            <a:r>
              <a:rPr lang="en-IN" dirty="0" smtClean="0"/>
              <a:t>Equipment’s to control aerosol emissions can be used in industries, e.g., electrostatic precipitators, scrubbers and inertial separators.</a:t>
            </a:r>
          </a:p>
          <a:p>
            <a:pPr lvl="0"/>
            <a:r>
              <a:rPr lang="en-IN" dirty="0" smtClean="0"/>
              <a:t>Smoke can be reduced by using oil or gas instead of coal in factories.</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09600"/>
            <a:ext cx="7010400" cy="990600"/>
          </a:xfrm>
          <a:ln>
            <a:solidFill>
              <a:schemeClr val="tx1">
                <a:lumMod val="75000"/>
                <a:lumOff val="25000"/>
              </a:schemeClr>
            </a:solidFill>
          </a:ln>
        </p:spPr>
        <p:txBody>
          <a:bodyPr>
            <a:normAutofit fontScale="90000"/>
          </a:bodyPr>
          <a:lstStyle/>
          <a:p>
            <a:pPr algn="ctr"/>
            <a:r>
              <a:rPr lang="en-IN" b="1" dirty="0" smtClean="0"/>
              <a:t>Measures to Control Water Pollution</a:t>
            </a:r>
            <a:endParaRPr lang="en-IN" dirty="0"/>
          </a:p>
        </p:txBody>
      </p:sp>
      <p:sp>
        <p:nvSpPr>
          <p:cNvPr id="3" name="Content Placeholder 2"/>
          <p:cNvSpPr>
            <a:spLocks noGrp="1"/>
          </p:cNvSpPr>
          <p:nvPr>
            <p:ph idx="1"/>
          </p:nvPr>
        </p:nvSpPr>
        <p:spPr>
          <a:xfrm>
            <a:off x="1295400" y="1752600"/>
            <a:ext cx="7010400" cy="3733800"/>
          </a:xfrm>
          <a:ln>
            <a:solidFill>
              <a:schemeClr val="bg2">
                <a:lumMod val="10000"/>
              </a:schemeClr>
            </a:solidFill>
          </a:ln>
        </p:spPr>
        <p:txBody>
          <a:bodyPr>
            <a:normAutofit fontScale="62500" lnSpcReduction="20000"/>
          </a:bodyPr>
          <a:lstStyle/>
          <a:p>
            <a:pPr lvl="0"/>
            <a:r>
              <a:rPr lang="en-IN" dirty="0" smtClean="0"/>
              <a:t>Minimizing the use of water for processing by reusing and recycling.</a:t>
            </a:r>
          </a:p>
          <a:p>
            <a:pPr lvl="0"/>
            <a:endParaRPr lang="en-IN" dirty="0" smtClean="0"/>
          </a:p>
          <a:p>
            <a:pPr lvl="0"/>
            <a:r>
              <a:rPr lang="en-IN" dirty="0" smtClean="0"/>
              <a:t>Harvesting of rain-water to meet water requirements of industries and other domestic purposes.</a:t>
            </a:r>
          </a:p>
          <a:p>
            <a:pPr lvl="0"/>
            <a:endParaRPr lang="en-IN" dirty="0" smtClean="0"/>
          </a:p>
          <a:p>
            <a:pPr lvl="0"/>
            <a:r>
              <a:rPr lang="en-IN" dirty="0" smtClean="0"/>
              <a:t>Treating hot water and effluents before releasing them into rivers and ponds in the following ways:</a:t>
            </a:r>
          </a:p>
          <a:p>
            <a:pPr lvl="0"/>
            <a:endParaRPr lang="en-IN" dirty="0" smtClean="0"/>
          </a:p>
          <a:p>
            <a:pPr lvl="0"/>
            <a:r>
              <a:rPr lang="en-IN" dirty="0" smtClean="0"/>
              <a:t> </a:t>
            </a:r>
            <a:r>
              <a:rPr lang="en-IN" b="1" dirty="0" smtClean="0"/>
              <a:t>Primary treatment </a:t>
            </a:r>
            <a:r>
              <a:rPr lang="en-IN" dirty="0" smtClean="0"/>
              <a:t>by mechanical means such as screening, grinding, flocculation and sedimentation. </a:t>
            </a:r>
            <a:r>
              <a:rPr lang="en-IN" b="1" dirty="0" smtClean="0"/>
              <a:t>Secondary treatment </a:t>
            </a:r>
            <a:r>
              <a:rPr lang="en-IN" dirty="0" smtClean="0"/>
              <a:t>by biological process.</a:t>
            </a:r>
          </a:p>
          <a:p>
            <a:pPr lvl="0"/>
            <a:r>
              <a:rPr lang="en-IN" dirty="0" smtClean="0"/>
              <a:t> </a:t>
            </a:r>
            <a:r>
              <a:rPr lang="en-IN" b="1" dirty="0" smtClean="0"/>
              <a:t>Tertiary treatment </a:t>
            </a:r>
            <a:r>
              <a:rPr lang="en-IN" dirty="0" smtClean="0"/>
              <a:t>by biological, chemical and physical processes. This involves recycling of waste water.</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239</TotalTime>
  <Words>540</Words>
  <Application>Microsoft Office PowerPoint</Application>
  <PresentationFormat>On-screen Show (4:3)</PresentationFormat>
  <Paragraphs>52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Slide 1</vt:lpstr>
      <vt:lpstr>Industrial Pollution and Environmental Degradation</vt:lpstr>
      <vt:lpstr>Slide 3</vt:lpstr>
      <vt:lpstr>Water pollution</vt:lpstr>
      <vt:lpstr>Noise pollution</vt:lpstr>
      <vt:lpstr>Land pollution</vt:lpstr>
      <vt:lpstr>Thermal pollution</vt:lpstr>
      <vt:lpstr>Measures to Control Air Pollution</vt:lpstr>
      <vt:lpstr>Measures to Control Water Pollution</vt:lpstr>
      <vt:lpstr>Steps to minimize the environmental degradation caused by industrial development</vt:lpstr>
      <vt:lpstr>Slide 11</vt:lpstr>
      <vt:lpstr>Pro-active approach adopted by the National Thermal Power Corporation (NTPC) for preserving the natural environment and resources</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Pollution and Environmental Degradation</dc:title>
  <dc:creator>USER</dc:creator>
  <cp:lastModifiedBy>USER</cp:lastModifiedBy>
  <cp:revision>40</cp:revision>
  <dcterms:created xsi:type="dcterms:W3CDTF">2006-08-16T00:00:00Z</dcterms:created>
  <dcterms:modified xsi:type="dcterms:W3CDTF">2020-10-14T06:27:42Z</dcterms:modified>
</cp:coreProperties>
</file>